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sldIdLst>
    <p:sldId id="266" r:id="rId2"/>
    <p:sldId id="267" r:id="rId3"/>
    <p:sldId id="269" r:id="rId4"/>
    <p:sldId id="270" r:id="rId5"/>
    <p:sldId id="271" r:id="rId6"/>
    <p:sldId id="272" r:id="rId7"/>
    <p:sldId id="265" r:id="rId8"/>
    <p:sldId id="262" r:id="rId9"/>
    <p:sldId id="273" r:id="rId10"/>
    <p:sldId id="275" r:id="rId11"/>
    <p:sldId id="277" r:id="rId12"/>
    <p:sldId id="276" r:id="rId13"/>
    <p:sldId id="279" r:id="rId14"/>
    <p:sldId id="280" r:id="rId15"/>
    <p:sldId id="268" r:id="rId16"/>
    <p:sldId id="281"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10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B8E2A-3D21-4503-B74B-B01E6EC941FD}" type="datetimeFigureOut">
              <a:rPr lang="en-US" smtClean="0"/>
              <a:pPr/>
              <a:t>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3D7E1F-1586-4256-8E0A-CF7DB4D1AC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3D7E1F-1586-4256-8E0A-CF7DB4D1AC8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59CB5F-7533-441D-88C8-4CDA44D0632E}" type="datetimeFigureOut">
              <a:rPr lang="en-US" smtClean="0"/>
              <a:pPr/>
              <a:t>1/19/2010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2B49583-9CE6-40F5-9264-9DB406FED2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59CB5F-7533-441D-88C8-4CDA44D0632E}"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59CB5F-7533-441D-88C8-4CDA44D0632E}"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59CB5F-7533-441D-88C8-4CDA44D0632E}"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59CB5F-7533-441D-88C8-4CDA44D0632E}"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9583-9CE6-40F5-9264-9DB406FED2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59CB5F-7533-441D-88C8-4CDA44D0632E}"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59CB5F-7533-441D-88C8-4CDA44D0632E}" type="datetimeFigureOut">
              <a:rPr lang="en-US" smtClean="0"/>
              <a:pPr/>
              <a:t>1/19/2010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59CB5F-7533-441D-88C8-4CDA44D0632E}" type="datetimeFigureOut">
              <a:rPr lang="en-US" smtClean="0"/>
              <a:pPr/>
              <a:t>1/19/2010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9CB5F-7533-441D-88C8-4CDA44D0632E}" type="datetimeFigureOut">
              <a:rPr lang="en-US" smtClean="0"/>
              <a:pPr/>
              <a:t>1/19/2010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59CB5F-7533-441D-88C8-4CDA44D0632E}"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49583-9CE6-40F5-9264-9DB406FED2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59CB5F-7533-441D-88C8-4CDA44D0632E}"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2B49583-9CE6-40F5-9264-9DB406FED2B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59CB5F-7533-441D-88C8-4CDA44D0632E}" type="datetimeFigureOut">
              <a:rPr lang="en-US" smtClean="0"/>
              <a:pPr/>
              <a:t>1/19/2010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B49583-9CE6-40F5-9264-9DB406FED2B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743712"/>
          </a:xfrm>
        </p:spPr>
        <p:txBody>
          <a:bodyPr>
            <a:normAutofit fontScale="90000"/>
          </a:bodyPr>
          <a:lstStyle/>
          <a:p>
            <a:r>
              <a:rPr lang="en-US" dirty="0" smtClean="0"/>
              <a:t>Sponge 1</a:t>
            </a:r>
            <a:endParaRPr lang="en-US" dirty="0"/>
          </a:p>
        </p:txBody>
      </p:sp>
      <p:sp>
        <p:nvSpPr>
          <p:cNvPr id="6" name="Content Placeholder 5"/>
          <p:cNvSpPr>
            <a:spLocks noGrp="1"/>
          </p:cNvSpPr>
          <p:nvPr>
            <p:ph idx="1"/>
          </p:nvPr>
        </p:nvSpPr>
        <p:spPr>
          <a:xfrm>
            <a:off x="457200" y="1935480"/>
            <a:ext cx="8229600" cy="4922520"/>
          </a:xfrm>
        </p:spPr>
        <p:txBody>
          <a:bodyPr>
            <a:normAutofit lnSpcReduction="10000"/>
          </a:bodyPr>
          <a:lstStyle/>
          <a:p>
            <a:pPr lvl="0"/>
            <a:r>
              <a:rPr lang="en-US" sz="5400" dirty="0" smtClean="0"/>
              <a:t>In some cases, survival can be a matter of luck. How has </a:t>
            </a:r>
            <a:r>
              <a:rPr lang="en-US" sz="5400" dirty="0" err="1" smtClean="0"/>
              <a:t>Vladek</a:t>
            </a:r>
            <a:r>
              <a:rPr lang="en-US" sz="5400" dirty="0" smtClean="0"/>
              <a:t> been lucky?  How has he created his own luck?  </a:t>
            </a:r>
            <a:endParaRPr lang="en-US" sz="5400" smtClean="0"/>
          </a:p>
          <a:p>
            <a:pPr lvl="0"/>
            <a:r>
              <a:rPr lang="en-US" sz="5400" smtClean="0"/>
              <a:t>10 </a:t>
            </a:r>
            <a:r>
              <a:rPr lang="en-US" sz="5400" dirty="0" smtClean="0"/>
              <a:t>points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8763000" cy="5562600"/>
          </a:xfrm>
        </p:spPr>
        <p:txBody>
          <a:bodyPr>
            <a:normAutofit lnSpcReduction="10000"/>
          </a:bodyPr>
          <a:lstStyle/>
          <a:p>
            <a:r>
              <a:rPr lang="en-US" sz="3200" dirty="0" smtClean="0"/>
              <a:t>Genocide is not a wild beast or a natural disaster. It is mass murder deliberately planned and carried out by individuals, all of whom are responsible whether they made the plan, gave the order or carried out the killings. Whatever its scale, genocide is made up of individual acts, and individual choices to perform them. So human individuals need to make the commitment, as early in life as possible, that they will have no truck with it. To do that, the way genocide becomes possible has to be understood.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dirty="0" smtClean="0"/>
              <a:t>Sponge # 3 </a:t>
            </a:r>
            <a:br>
              <a:rPr lang="en-US" dirty="0" smtClean="0"/>
            </a:br>
            <a:r>
              <a:rPr lang="en-US" dirty="0" smtClean="0"/>
              <a:t>EVERY HUMAN BEING</a:t>
            </a:r>
            <a:endParaRPr lang="en-US" dirty="0"/>
          </a:p>
        </p:txBody>
      </p:sp>
      <p:sp>
        <p:nvSpPr>
          <p:cNvPr id="3" name="Content Placeholder 2"/>
          <p:cNvSpPr>
            <a:spLocks noGrp="1"/>
          </p:cNvSpPr>
          <p:nvPr>
            <p:ph idx="1"/>
          </p:nvPr>
        </p:nvSpPr>
        <p:spPr>
          <a:xfrm>
            <a:off x="0" y="1600200"/>
            <a:ext cx="9144000" cy="4724400"/>
          </a:xfrm>
        </p:spPr>
        <p:txBody>
          <a:bodyPr>
            <a:noAutofit/>
          </a:bodyPr>
          <a:lstStyle/>
          <a:p>
            <a:r>
              <a:rPr lang="en-US" sz="3200" dirty="0" smtClean="0"/>
              <a:t>A German Jewish emigrant:  'It dawned on me that if I looked into my own heart I could find seeds of hatred there, too. I realized that they are there in every human being. Arrogant thoughts, feelings of irritation, coldness, anger, envy, even indifference - these are the roots of what happened in Nazi Germany.‘</a:t>
            </a:r>
          </a:p>
          <a:p>
            <a:r>
              <a:rPr lang="en-US" sz="3200" dirty="0" smtClean="0"/>
              <a:t>Do you agree that every human being </a:t>
            </a:r>
            <a:r>
              <a:rPr lang="en-US" sz="3200" b="1" i="1" dirty="0" smtClean="0"/>
              <a:t>could</a:t>
            </a:r>
            <a:r>
              <a:rPr lang="en-US" sz="3200" i="1" dirty="0" smtClean="0"/>
              <a:t> </a:t>
            </a:r>
            <a:r>
              <a:rPr lang="en-US" sz="3200" dirty="0" smtClean="0"/>
              <a:t>be part of a genocide?   </a:t>
            </a:r>
            <a:r>
              <a:rPr lang="en-US" sz="3200" smtClean="0"/>
              <a:t>10pts</a:t>
            </a:r>
            <a:endParaRPr lang="en-US" sz="3200" i="1" dirty="0" smtClean="0"/>
          </a:p>
          <a:p>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842"/>
            <a:ext cx="9144000" cy="4832092"/>
          </a:xfrm>
          <a:prstGeom prst="rect">
            <a:avLst/>
          </a:prstGeom>
        </p:spPr>
        <p:txBody>
          <a:bodyPr wrap="square">
            <a:spAutoFit/>
          </a:bodyPr>
          <a:lstStyle/>
          <a:p>
            <a:r>
              <a:rPr lang="en-US" sz="2800" dirty="0" smtClean="0"/>
              <a:t>One much-practiced way of thinking is to use violence to solve problems. 'Violence is the only way to get respect.' 'Violence is the only language they understand.' 'I'm good, you're evil,' 'We're peaceful, they're brutal.' 'I wasn't going to let them beat me.' 'They're ALL cheats, liars, scroungers and dirty.' 'If I took it lying down, I couldn't hold my head up again.' And so on. There may have been a time in the early history of the human race (a time when the natural world was the chief threat to survival) when this kind of primitive thinking served a purpose. But it's nothing but a handicap now.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Sponge # 4</a:t>
            </a:r>
            <a:endParaRPr lang="en-US" dirty="0"/>
          </a:p>
        </p:txBody>
      </p:sp>
      <p:sp>
        <p:nvSpPr>
          <p:cNvPr id="3" name="Content Placeholder 2"/>
          <p:cNvSpPr>
            <a:spLocks noGrp="1"/>
          </p:cNvSpPr>
          <p:nvPr>
            <p:ph idx="1"/>
          </p:nvPr>
        </p:nvSpPr>
        <p:spPr>
          <a:xfrm>
            <a:off x="0" y="1447800"/>
            <a:ext cx="9144000" cy="5410200"/>
          </a:xfrm>
        </p:spPr>
        <p:txBody>
          <a:bodyPr>
            <a:normAutofit/>
          </a:bodyPr>
          <a:lstStyle/>
          <a:p>
            <a:r>
              <a:rPr lang="en-US" sz="3600" dirty="0" smtClean="0"/>
              <a:t>Non-example:  Tommy </a:t>
            </a:r>
            <a:r>
              <a:rPr lang="en-US" sz="3600" smtClean="0"/>
              <a:t>acted mad.</a:t>
            </a:r>
            <a:endParaRPr lang="en-US" sz="3600" dirty="0" smtClean="0"/>
          </a:p>
          <a:p>
            <a:r>
              <a:rPr lang="en-US" sz="3600" dirty="0" smtClean="0"/>
              <a:t>Example:  Tommy kicked the chair angrily and stomped out of the room, slamming the door behind him.</a:t>
            </a:r>
          </a:p>
          <a:p>
            <a:r>
              <a:rPr lang="en-US" sz="3600" dirty="0" smtClean="0"/>
              <a:t>Non-example:  The teacher is irritable.</a:t>
            </a:r>
          </a:p>
          <a:p>
            <a:r>
              <a:rPr lang="en-US" sz="3600" dirty="0" smtClean="0"/>
              <a:t>Non-example:  The class was in an uproar.</a:t>
            </a:r>
          </a:p>
          <a:p>
            <a:r>
              <a:rPr lang="en-US" sz="3600" dirty="0" smtClean="0"/>
              <a:t>Non-example:  King snakes suffocate their prey.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r>
              <a:rPr lang="en-US" dirty="0" smtClean="0"/>
              <a:t>Sponge # 4 examples</a:t>
            </a:r>
            <a:endParaRPr lang="en-US" dirty="0"/>
          </a:p>
        </p:txBody>
      </p:sp>
      <p:sp>
        <p:nvSpPr>
          <p:cNvPr id="3" name="Content Placeholder 2"/>
          <p:cNvSpPr>
            <a:spLocks noGrp="1"/>
          </p:cNvSpPr>
          <p:nvPr>
            <p:ph idx="1"/>
          </p:nvPr>
        </p:nvSpPr>
        <p:spPr>
          <a:xfrm>
            <a:off x="0" y="1371600"/>
            <a:ext cx="9144000" cy="5486400"/>
          </a:xfrm>
        </p:spPr>
        <p:txBody>
          <a:bodyPr>
            <a:normAutofit/>
          </a:bodyPr>
          <a:lstStyle/>
          <a:p>
            <a:r>
              <a:rPr lang="en-US" sz="2800" dirty="0" smtClean="0"/>
              <a:t>Mr. Griffith threw his pencil down and asked, “Good heavens, why can’t you people work quietly?”</a:t>
            </a:r>
          </a:p>
          <a:p>
            <a:endParaRPr lang="en-US" sz="2800" dirty="0" smtClean="0"/>
          </a:p>
          <a:p>
            <a:r>
              <a:rPr lang="en-US" sz="2800" dirty="0" smtClean="0"/>
              <a:t>Screaming kids were chasing the fugitive gerbil, knocking papers off the desks, while the teacher yelled, “get that pest!” as she jumped on top of her desk.</a:t>
            </a:r>
          </a:p>
          <a:p>
            <a:endParaRPr lang="en-US" sz="2800" dirty="0" smtClean="0"/>
          </a:p>
          <a:p>
            <a:r>
              <a:rPr lang="en-US" sz="2800" dirty="0" smtClean="0"/>
              <a:t>King snakes coil around their prey, tightening their coils every time the victim breathes out, until it can no longer take in air.</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sz="6000" dirty="0" smtClean="0"/>
              <a:t>Tendency-noun</a:t>
            </a:r>
          </a:p>
          <a:p>
            <a:r>
              <a:rPr lang="en-US" sz="6000" dirty="0" smtClean="0"/>
              <a:t>Extricate--verb</a:t>
            </a:r>
          </a:p>
          <a:p>
            <a:r>
              <a:rPr lang="en-US" sz="6000" dirty="0" smtClean="0"/>
              <a:t>Persistent-adjective</a:t>
            </a:r>
          </a:p>
          <a:p>
            <a:r>
              <a:rPr lang="en-US" sz="6000" dirty="0" smtClean="0"/>
              <a:t>Exaggerate- verb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Sponge #5</a:t>
            </a:r>
            <a:endParaRPr lang="en-US" dirty="0"/>
          </a:p>
        </p:txBody>
      </p:sp>
      <p:sp>
        <p:nvSpPr>
          <p:cNvPr id="3" name="Content Placeholder 2"/>
          <p:cNvSpPr>
            <a:spLocks noGrp="1"/>
          </p:cNvSpPr>
          <p:nvPr>
            <p:ph idx="1"/>
          </p:nvPr>
        </p:nvSpPr>
        <p:spPr/>
        <p:txBody>
          <a:bodyPr>
            <a:normAutofit/>
          </a:bodyPr>
          <a:lstStyle/>
          <a:p>
            <a:r>
              <a:rPr lang="en-US" sz="5400" dirty="0" smtClean="0"/>
              <a:t>Do you think it is important to study genocides?  Explain</a:t>
            </a:r>
          </a:p>
          <a:p>
            <a:pPr algn="r"/>
            <a:r>
              <a:rPr lang="en-US" sz="5400" dirty="0" smtClean="0"/>
              <a:t>10 points</a:t>
            </a:r>
            <a:endParaRPr lang="en-US" sz="5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Why study genocide? </a:t>
            </a:r>
            <a:endParaRPr lang="en-US" dirty="0"/>
          </a:p>
        </p:txBody>
      </p:sp>
      <p:sp>
        <p:nvSpPr>
          <p:cNvPr id="3" name="Content Placeholder 2"/>
          <p:cNvSpPr>
            <a:spLocks noGrp="1"/>
          </p:cNvSpPr>
          <p:nvPr>
            <p:ph idx="1"/>
          </p:nvPr>
        </p:nvSpPr>
        <p:spPr>
          <a:xfrm>
            <a:off x="152400" y="1066800"/>
            <a:ext cx="8686800" cy="5562600"/>
          </a:xfrm>
        </p:spPr>
        <p:txBody>
          <a:bodyPr>
            <a:normAutofit/>
          </a:bodyPr>
          <a:lstStyle/>
          <a:p>
            <a:r>
              <a:rPr lang="en-US" sz="2800" dirty="0" smtClean="0"/>
              <a:t>A</a:t>
            </a:r>
            <a:r>
              <a:rPr lang="en-US" sz="2800" dirty="0" smtClean="0"/>
              <a:t>n </a:t>
            </a:r>
            <a:r>
              <a:rPr lang="en-US" sz="2800" dirty="0" smtClean="0"/>
              <a:t>understanding of the roots and ramifications of prejudice, racism, and stereotyping in any society.</a:t>
            </a:r>
          </a:p>
          <a:p>
            <a:r>
              <a:rPr lang="en-US" sz="2800" dirty="0" smtClean="0"/>
              <a:t>Genocides provides </a:t>
            </a:r>
            <a:r>
              <a:rPr lang="en-US" sz="2800" dirty="0" smtClean="0"/>
              <a:t>a context for exploring the dangers of remaining silent, apathetic, and indifferent in the face of the oppression of others.</a:t>
            </a:r>
          </a:p>
          <a:p>
            <a:r>
              <a:rPr lang="en-US" sz="2800" dirty="0" smtClean="0"/>
              <a:t>Democratic institutions and values are not automatically sustained, but need to be appreciated, nurtured, and protected; democracy is fragile.</a:t>
            </a:r>
          </a:p>
          <a:p>
            <a:r>
              <a:rPr lang="en-US" sz="2800" dirty="0" smtClean="0"/>
              <a:t>Silence and indifference to the suffering of others, or to the infringement of civil rights in any society can-however unintentionally- perpetuate the problems.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sz="4800" dirty="0" smtClean="0"/>
              <a:t>The Holocaust is about one group trying to dominate another group. Can you find examples of a parallel in the </a:t>
            </a:r>
            <a:r>
              <a:rPr lang="en-US" sz="4800" dirty="0" err="1" smtClean="0"/>
              <a:t>Spiegelman</a:t>
            </a:r>
            <a:r>
              <a:rPr lang="en-US" sz="4800" dirty="0" smtClean="0"/>
              <a:t> family?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r>
              <a:rPr lang="en-US" sz="4400" dirty="0" smtClean="0"/>
              <a:t>Art writes, “…with the stripes everyone looked the same.”  How might being dressed the same effect the prisoners?  How might it effect how the Germans treated the Jewish prisoners?  </a:t>
            </a: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0"/>
            <a:ext cx="9144000" cy="6740307"/>
          </a:xfrm>
          <a:prstGeom prst="rect">
            <a:avLst/>
          </a:prstGeom>
        </p:spPr>
        <p:txBody>
          <a:bodyPr wrap="square">
            <a:spAutoFit/>
          </a:bodyPr>
          <a:lstStyle/>
          <a:p>
            <a:r>
              <a:rPr lang="en-US" sz="3600" dirty="0" err="1" smtClean="0"/>
              <a:t>'Twas</a:t>
            </a:r>
            <a:r>
              <a:rPr lang="en-US" sz="3600" dirty="0" smtClean="0"/>
              <a:t> the night before Christmas and all through the casa,</a:t>
            </a:r>
          </a:p>
          <a:p>
            <a:r>
              <a:rPr lang="en-US" sz="3600" dirty="0" smtClean="0"/>
              <a:t>Not a creature was stirring - ¡</a:t>
            </a:r>
            <a:r>
              <a:rPr lang="en-US" sz="3600" dirty="0" err="1" smtClean="0"/>
              <a:t>Caramba</a:t>
            </a:r>
            <a:r>
              <a:rPr lang="en-US" sz="3600" dirty="0" smtClean="0"/>
              <a:t>! ¿</a:t>
            </a:r>
            <a:r>
              <a:rPr lang="en-US" sz="3600" dirty="0" err="1" smtClean="0"/>
              <a:t>Qué</a:t>
            </a:r>
            <a:r>
              <a:rPr lang="en-US" sz="3600" dirty="0" smtClean="0"/>
              <a:t> </a:t>
            </a:r>
            <a:r>
              <a:rPr lang="en-US" sz="3600" dirty="0" err="1" smtClean="0"/>
              <a:t>pasa</a:t>
            </a:r>
            <a:r>
              <a:rPr lang="en-US" sz="3600" dirty="0" smtClean="0"/>
              <a:t>?</a:t>
            </a:r>
          </a:p>
          <a:p>
            <a:r>
              <a:rPr lang="en-US" sz="3600" dirty="0" smtClean="0"/>
              <a:t>Los </a:t>
            </a:r>
            <a:r>
              <a:rPr lang="en-US" sz="3600" dirty="0" err="1" smtClean="0"/>
              <a:t>niños</a:t>
            </a:r>
            <a:r>
              <a:rPr lang="en-US" sz="3600" dirty="0" smtClean="0"/>
              <a:t> were tucked away in their camas,</a:t>
            </a:r>
          </a:p>
          <a:p>
            <a:r>
              <a:rPr lang="en-US" sz="3600" dirty="0" smtClean="0"/>
              <a:t>Some in long underwear, some in </a:t>
            </a:r>
            <a:r>
              <a:rPr lang="en-US" sz="3600" dirty="0" err="1" smtClean="0"/>
              <a:t>pijamas</a:t>
            </a:r>
            <a:r>
              <a:rPr lang="en-US" sz="3600" dirty="0" smtClean="0"/>
              <a:t>,</a:t>
            </a:r>
          </a:p>
          <a:p>
            <a:r>
              <a:rPr lang="en-US" sz="3600" dirty="0" smtClean="0"/>
              <a:t>While hanging the stockings with mucho </a:t>
            </a:r>
            <a:r>
              <a:rPr lang="en-US" sz="3600" dirty="0" err="1" smtClean="0"/>
              <a:t>cuidado</a:t>
            </a:r>
            <a:r>
              <a:rPr lang="en-US" sz="3600" dirty="0" smtClean="0"/>
              <a:t>,</a:t>
            </a:r>
          </a:p>
          <a:p>
            <a:r>
              <a:rPr lang="en-US" sz="3600" dirty="0" smtClean="0"/>
              <a:t>In hopes that old Santa would feel </a:t>
            </a:r>
            <a:r>
              <a:rPr lang="en-US" sz="3600" dirty="0" err="1" smtClean="0"/>
              <a:t>obligado</a:t>
            </a:r>
            <a:r>
              <a:rPr lang="en-US" sz="3600" dirty="0" smtClean="0"/>
              <a:t>, To bring all children, both </a:t>
            </a:r>
            <a:r>
              <a:rPr lang="en-US" sz="3600" dirty="0" err="1" smtClean="0"/>
              <a:t>buenos</a:t>
            </a:r>
            <a:r>
              <a:rPr lang="en-US" sz="3600" dirty="0" smtClean="0"/>
              <a:t> and </a:t>
            </a:r>
            <a:r>
              <a:rPr lang="en-US" sz="3600" dirty="0" err="1" smtClean="0"/>
              <a:t>malos</a:t>
            </a:r>
            <a:r>
              <a:rPr lang="en-US" sz="3600" dirty="0" smtClean="0"/>
              <a:t>,</a:t>
            </a:r>
          </a:p>
          <a:p>
            <a:r>
              <a:rPr lang="en-US" sz="3600" dirty="0" smtClean="0"/>
              <a:t>A nice batch of </a:t>
            </a:r>
            <a:r>
              <a:rPr lang="en-US" sz="3600" dirty="0" err="1" smtClean="0"/>
              <a:t>dulces</a:t>
            </a:r>
            <a:r>
              <a:rPr lang="en-US" sz="3600" dirty="0" smtClean="0"/>
              <a:t> and other </a:t>
            </a:r>
            <a:r>
              <a:rPr lang="en-US" sz="3600" dirty="0" err="1" smtClean="0"/>
              <a:t>regalos</a:t>
            </a:r>
            <a:r>
              <a:rPr lang="en-US" sz="3600" dirty="0" smtClean="0"/>
              <a:t>.</a:t>
            </a:r>
          </a:p>
          <a:p>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6494085"/>
          </a:xfrm>
          <a:prstGeom prst="rect">
            <a:avLst/>
          </a:prstGeom>
        </p:spPr>
        <p:txBody>
          <a:bodyPr wrap="square">
            <a:spAutoFit/>
          </a:bodyPr>
          <a:lstStyle/>
          <a:p>
            <a:r>
              <a:rPr lang="en-US" sz="3200" dirty="0" smtClean="0"/>
              <a:t>Outside in the yard there arose un </a:t>
            </a:r>
            <a:r>
              <a:rPr lang="en-US" sz="3200" dirty="0" err="1" smtClean="0"/>
              <a:t>gran</a:t>
            </a:r>
            <a:r>
              <a:rPr lang="en-US" sz="3200" dirty="0" smtClean="0"/>
              <a:t> </a:t>
            </a:r>
            <a:r>
              <a:rPr lang="en-US" sz="3200" dirty="0" err="1" smtClean="0"/>
              <a:t>grito</a:t>
            </a:r>
            <a:r>
              <a:rPr lang="en-US" sz="3200" dirty="0" smtClean="0"/>
              <a:t>,</a:t>
            </a:r>
          </a:p>
          <a:p>
            <a:r>
              <a:rPr lang="en-US" sz="3200" dirty="0" smtClean="0"/>
              <a:t>and I jumped to my feet like a frightened </a:t>
            </a:r>
            <a:r>
              <a:rPr lang="en-US" sz="3200" dirty="0" err="1" smtClean="0"/>
              <a:t>cabrito</a:t>
            </a:r>
            <a:r>
              <a:rPr lang="en-US" sz="3200" dirty="0" smtClean="0"/>
              <a:t>.</a:t>
            </a:r>
          </a:p>
          <a:p>
            <a:r>
              <a:rPr lang="en-US" sz="3200" dirty="0" smtClean="0"/>
              <a:t>I ran to the window and looked out </a:t>
            </a:r>
            <a:r>
              <a:rPr lang="en-US" sz="3200" dirty="0" err="1" smtClean="0"/>
              <a:t>afuera</a:t>
            </a:r>
            <a:r>
              <a:rPr lang="en-US" sz="3200" dirty="0" smtClean="0"/>
              <a:t>,</a:t>
            </a:r>
          </a:p>
          <a:p>
            <a:r>
              <a:rPr lang="en-US" sz="3200" dirty="0" smtClean="0"/>
              <a:t>And who in the world do you think that it era?</a:t>
            </a:r>
          </a:p>
          <a:p>
            <a:r>
              <a:rPr lang="en-US" sz="3200" dirty="0" smtClean="0"/>
              <a:t>Saint Nick in a sleigh and a big red sombrero,</a:t>
            </a:r>
          </a:p>
          <a:p>
            <a:r>
              <a:rPr lang="en-US" sz="3200" dirty="0" smtClean="0"/>
              <a:t>Came dashing along like a loco </a:t>
            </a:r>
            <a:r>
              <a:rPr lang="en-US" sz="3200" dirty="0" err="1" smtClean="0"/>
              <a:t>bombero</a:t>
            </a:r>
            <a:r>
              <a:rPr lang="en-US" sz="3200" dirty="0" smtClean="0"/>
              <a:t>.</a:t>
            </a:r>
          </a:p>
          <a:p>
            <a:r>
              <a:rPr lang="en-US" sz="3200" dirty="0" smtClean="0"/>
              <a:t>And pulling his sleigh instead of </a:t>
            </a:r>
            <a:r>
              <a:rPr lang="en-US" sz="3200" dirty="0" err="1" smtClean="0"/>
              <a:t>venados</a:t>
            </a:r>
            <a:r>
              <a:rPr lang="en-US" sz="3200" dirty="0" smtClean="0"/>
              <a:t>,</a:t>
            </a:r>
          </a:p>
          <a:p>
            <a:pPr lvl="0" fontAlgn="base">
              <a:spcBef>
                <a:spcPct val="0"/>
              </a:spcBef>
              <a:spcAft>
                <a:spcPct val="0"/>
              </a:spcAft>
            </a:pPr>
            <a:r>
              <a:rPr lang="en-US" sz="3200" dirty="0" smtClean="0"/>
              <a:t>Were eight little burros approaching </a:t>
            </a:r>
            <a:r>
              <a:rPr lang="en-US" sz="3200" dirty="0" err="1" smtClean="0"/>
              <a:t>volando</a:t>
            </a:r>
            <a:r>
              <a:rPr lang="en-US" sz="3200" dirty="0" smtClean="0"/>
              <a:t>.</a:t>
            </a:r>
            <a:r>
              <a:rPr lang="en-US" sz="3200" dirty="0" smtClean="0">
                <a:latin typeface="Calibri" pitchFamily="34" charset="0"/>
                <a:ea typeface="Calibri" pitchFamily="34" charset="0"/>
                <a:cs typeface="Times New Roman" pitchFamily="18" charset="0"/>
              </a:rPr>
              <a:t> </a:t>
            </a:r>
          </a:p>
          <a:p>
            <a:pPr lvl="0" fontAlgn="base">
              <a:spcBef>
                <a:spcPct val="0"/>
              </a:spcBef>
              <a:spcAft>
                <a:spcPct val="0"/>
              </a:spcAft>
            </a:pPr>
            <a:r>
              <a:rPr lang="en-US" sz="3200" dirty="0" smtClean="0">
                <a:latin typeface="Calibri" pitchFamily="34" charset="0"/>
                <a:ea typeface="Calibri" pitchFamily="34" charset="0"/>
                <a:cs typeface="Times New Roman" pitchFamily="18" charset="0"/>
              </a:rPr>
              <a:t>I watched as they came and this quaint little hombre,</a:t>
            </a:r>
            <a:endParaRPr lang="en-US" sz="3200" dirty="0" smtClean="0">
              <a:latin typeface="Arial" pitchFamily="34" charset="0"/>
            </a:endParaRPr>
          </a:p>
          <a:p>
            <a:pPr lvl="0" eaLnBrk="0" fontAlgn="base" hangingPunct="0">
              <a:spcBef>
                <a:spcPct val="0"/>
              </a:spcBef>
              <a:spcAft>
                <a:spcPct val="0"/>
              </a:spcAft>
            </a:pPr>
            <a:r>
              <a:rPr lang="en-US" sz="3200" dirty="0" smtClean="0">
                <a:latin typeface="Calibri" pitchFamily="34" charset="0"/>
                <a:ea typeface="Calibri" pitchFamily="34" charset="0"/>
                <a:cs typeface="Times New Roman" pitchFamily="18" charset="0"/>
              </a:rPr>
              <a:t>Was shouting and whistling and calling by </a:t>
            </a:r>
            <a:r>
              <a:rPr lang="en-US" sz="3200" dirty="0" err="1" smtClean="0">
                <a:latin typeface="Calibri" pitchFamily="34" charset="0"/>
                <a:ea typeface="Calibri" pitchFamily="34" charset="0"/>
                <a:cs typeface="Times New Roman" pitchFamily="18" charset="0"/>
              </a:rPr>
              <a:t>nombre</a:t>
            </a:r>
            <a:r>
              <a:rPr lang="en-US" sz="3200" dirty="0" smtClean="0">
                <a:latin typeface="Calibri" pitchFamily="34" charset="0"/>
                <a:ea typeface="Calibri" pitchFamily="34" charset="0"/>
                <a:cs typeface="Times New Roman" pitchFamily="18" charset="0"/>
              </a:rPr>
              <a:t>:</a:t>
            </a:r>
            <a:endParaRPr lang="en-US" sz="3200" dirty="0" smtClean="0">
              <a:latin typeface="Arial" pitchFamily="34" charset="0"/>
            </a:endParaRPr>
          </a:p>
          <a:p>
            <a:pPr lvl="0" eaLnBrk="0" fontAlgn="base" hangingPunct="0">
              <a:spcBef>
                <a:spcPct val="0"/>
              </a:spcBef>
              <a:spcAft>
                <a:spcPct val="0"/>
              </a:spcAft>
            </a:pPr>
            <a:r>
              <a:rPr lang="es-GT" sz="3200" dirty="0" smtClean="0">
                <a:latin typeface="Calibri" pitchFamily="34" charset="0"/>
                <a:ea typeface="Calibri" pitchFamily="34" charset="0"/>
                <a:cs typeface="Times New Roman" pitchFamily="18" charset="0"/>
              </a:rPr>
              <a:t>"Ay Pancho, ay Pepe, ay Cuco, ay </a:t>
            </a:r>
            <a:r>
              <a:rPr lang="es-GT" sz="3200" dirty="0" err="1" smtClean="0">
                <a:latin typeface="Calibri" pitchFamily="34" charset="0"/>
                <a:ea typeface="Calibri" pitchFamily="34" charset="0"/>
                <a:cs typeface="Times New Roman" pitchFamily="18" charset="0"/>
              </a:rPr>
              <a:t>Beto</a:t>
            </a:r>
            <a:r>
              <a:rPr lang="es-GT" sz="3200" dirty="0" smtClean="0">
                <a:latin typeface="Calibri" pitchFamily="34" charset="0"/>
                <a:ea typeface="Calibri" pitchFamily="34" charset="0"/>
                <a:cs typeface="Times New Roman" pitchFamily="18" charset="0"/>
              </a:rPr>
              <a:t>,</a:t>
            </a:r>
            <a:endParaRPr lang="en-US" sz="3200" dirty="0" smtClean="0">
              <a:latin typeface="Arial" pitchFamily="34" charset="0"/>
            </a:endParaRPr>
          </a:p>
          <a:p>
            <a:pPr lvl="0" eaLnBrk="0" fontAlgn="base" hangingPunct="0">
              <a:spcBef>
                <a:spcPct val="0"/>
              </a:spcBef>
              <a:spcAft>
                <a:spcPct val="0"/>
              </a:spcAft>
            </a:pPr>
            <a:r>
              <a:rPr lang="es-GT" sz="3200" dirty="0" smtClean="0">
                <a:latin typeface="Calibri" pitchFamily="34" charset="0"/>
                <a:ea typeface="Calibri" pitchFamily="34" charset="0"/>
                <a:cs typeface="Times New Roman" pitchFamily="18" charset="0"/>
              </a:rPr>
              <a:t>ay Chato, ay Chopo, </a:t>
            </a:r>
            <a:r>
              <a:rPr lang="es-GT" sz="3200" dirty="0" err="1" smtClean="0">
                <a:latin typeface="Calibri" pitchFamily="34" charset="0"/>
                <a:ea typeface="Calibri" pitchFamily="34" charset="0"/>
                <a:cs typeface="Times New Roman" pitchFamily="18" charset="0"/>
              </a:rPr>
              <a:t>Maruco</a:t>
            </a:r>
            <a:r>
              <a:rPr lang="es-GT" sz="3200" dirty="0" smtClean="0">
                <a:latin typeface="Calibri" pitchFamily="34" charset="0"/>
                <a:ea typeface="Calibri" pitchFamily="34" charset="0"/>
                <a:cs typeface="Times New Roman" pitchFamily="18" charset="0"/>
              </a:rPr>
              <a:t>, y Nieto!"</a:t>
            </a:r>
            <a:endParaRPr lang="en-US" sz="3200" dirty="0" smtClean="0">
              <a:latin typeface="Arial" pitchFamily="34" charset="0"/>
            </a:endParaRPr>
          </a:p>
          <a:p>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smtClean="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Then standing erect with his hands on his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pecho</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 flew to the top of our very own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techo</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With his round little belly like a bowl of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jalea</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 struggled to squeeze down our old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chiminea</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Then huffing and puffing at last in our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sala</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With soot smeared all over his red suit de gala,</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 filled all the stockings with lively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regalos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None for the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ninos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that had been very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malos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Then chuckling aloud, seeming very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contento</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 turned like a flash and was gone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como</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el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viento</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And I heard him exclaim, y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esto</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verdad</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Merry Christmas to all, ¡y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Feliz</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Navidad</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dirty="0" smtClean="0"/>
              <a:t>Sponge # 2</a:t>
            </a:r>
            <a:endParaRPr lang="en-US" dirty="0"/>
          </a:p>
        </p:txBody>
      </p:sp>
      <p:sp>
        <p:nvSpPr>
          <p:cNvPr id="3" name="Content Placeholder 2"/>
          <p:cNvSpPr>
            <a:spLocks noGrp="1"/>
          </p:cNvSpPr>
          <p:nvPr>
            <p:ph idx="1"/>
          </p:nvPr>
        </p:nvSpPr>
        <p:spPr>
          <a:xfrm>
            <a:off x="0" y="838200"/>
            <a:ext cx="9144000" cy="6019800"/>
          </a:xfrm>
        </p:spPr>
        <p:txBody>
          <a:bodyPr>
            <a:noAutofit/>
          </a:bodyPr>
          <a:lstStyle/>
          <a:p>
            <a:r>
              <a:rPr lang="en-US" sz="4000" dirty="0" smtClean="0"/>
              <a:t>While most Germans disapproved of anti-Jewish violence; dislike of Jews, extended far beyond the Nazi Party. Most Germans </a:t>
            </a:r>
            <a:r>
              <a:rPr lang="en-US" sz="4000" i="1" dirty="0" smtClean="0"/>
              <a:t>passively accepted discrimination against Jews.</a:t>
            </a:r>
          </a:p>
          <a:p>
            <a:r>
              <a:rPr lang="en-US" sz="4000" i="1" dirty="0" smtClean="0"/>
              <a:t>Do you think that we accept discrimination against people today?  Who are some of the groups who suffer discrimination today in Guatemala?</a:t>
            </a:r>
            <a:endParaRPr lang="en-US" sz="40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133600"/>
          </a:xfrm>
        </p:spPr>
        <p:txBody>
          <a:bodyPr>
            <a:normAutofit fontScale="90000"/>
          </a:bodyPr>
          <a:lstStyle/>
          <a:p>
            <a:pPr algn="ctr"/>
            <a:r>
              <a:rPr lang="en-US" dirty="0" smtClean="0"/>
              <a:t>According to the Catholic Church and the United Nations:</a:t>
            </a:r>
            <a:br>
              <a:rPr lang="en-US" dirty="0" smtClean="0"/>
            </a:br>
            <a:r>
              <a:rPr lang="en-US" dirty="0" smtClean="0"/>
              <a:t>The Guatemalan Government</a:t>
            </a:r>
            <a:endParaRPr lang="en-US" dirty="0"/>
          </a:p>
        </p:txBody>
      </p:sp>
      <p:pic>
        <p:nvPicPr>
          <p:cNvPr id="8" name="Content Placeholder 7" descr="gerardi.jpg"/>
          <p:cNvPicPr>
            <a:picLocks noGrp="1" noChangeAspect="1"/>
          </p:cNvPicPr>
          <p:nvPr>
            <p:ph sz="half" idx="1"/>
          </p:nvPr>
        </p:nvPicPr>
        <p:blipFill>
          <a:blip r:embed="rId2"/>
          <a:stretch>
            <a:fillRect/>
          </a:stretch>
        </p:blipFill>
        <p:spPr>
          <a:xfrm>
            <a:off x="534924" y="2391420"/>
            <a:ext cx="2970276" cy="4466580"/>
          </a:xfrm>
        </p:spPr>
      </p:pic>
      <p:pic>
        <p:nvPicPr>
          <p:cNvPr id="7" name="Content Placeholder 6" descr="QuietGenocide.jpg"/>
          <p:cNvPicPr>
            <a:picLocks noGrp="1" noChangeAspect="1"/>
          </p:cNvPicPr>
          <p:nvPr>
            <p:ph sz="half" idx="2"/>
          </p:nvPr>
        </p:nvPicPr>
        <p:blipFill>
          <a:blip r:embed="rId3"/>
          <a:srcRect l="11116" t="7477" r="5512" b="8778"/>
          <a:stretch>
            <a:fillRect/>
          </a:stretch>
        </p:blipFill>
        <p:spPr>
          <a:xfrm>
            <a:off x="4648200" y="2362199"/>
            <a:ext cx="3581400" cy="445685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295400"/>
          </a:xfrm>
        </p:spPr>
        <p:txBody>
          <a:bodyPr>
            <a:noAutofit/>
          </a:bodyPr>
          <a:lstStyle/>
          <a:p>
            <a:r>
              <a:rPr lang="en-US" sz="3200" dirty="0" smtClean="0"/>
              <a:t/>
            </a:r>
            <a:br>
              <a:rPr lang="en-US" sz="3200" dirty="0" smtClean="0"/>
            </a:br>
            <a:r>
              <a:rPr lang="en-US" sz="3200" dirty="0" smtClean="0"/>
              <a:t>“Genocide is the deliberate extermination of a racial, religious or ethnic group” (Chambers Dictionary)</a:t>
            </a:r>
            <a:endParaRPr lang="en-US" sz="3200" dirty="0"/>
          </a:p>
        </p:txBody>
      </p:sp>
      <p:sp>
        <p:nvSpPr>
          <p:cNvPr id="3" name="Content Placeholder 2"/>
          <p:cNvSpPr>
            <a:spLocks noGrp="1"/>
          </p:cNvSpPr>
          <p:nvPr>
            <p:ph idx="1"/>
          </p:nvPr>
        </p:nvSpPr>
        <p:spPr>
          <a:xfrm>
            <a:off x="0" y="2362200"/>
            <a:ext cx="9144000" cy="4495800"/>
          </a:xfrm>
        </p:spPr>
        <p:txBody>
          <a:bodyPr>
            <a:normAutofit fontScale="92500"/>
          </a:bodyPr>
          <a:lstStyle/>
          <a:p>
            <a:r>
              <a:rPr lang="en-US" dirty="0" smtClean="0"/>
              <a:t>The word 'genocide' was coined in 1944 to name a particularly shocking and horrific crime of violence which it was then believed could never happen again. That it has been put into practice so many times in one century is even more shocking. </a:t>
            </a:r>
            <a:br>
              <a:rPr lang="en-US" dirty="0" smtClean="0"/>
            </a:br>
            <a:endParaRPr lang="en-US" dirty="0" smtClean="0"/>
          </a:p>
          <a:p>
            <a:r>
              <a:rPr lang="en-US" dirty="0" smtClean="0"/>
              <a:t>The human race is the only species that can and does think itself into anger and violence. ('The more I thought about it, the angrier I got.') We ought to be able to think our way out of it too. ('Later I realized that violence didn't achieve anything.')</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14539</TotalTime>
  <Words>1088</Words>
  <Application>Microsoft Office PowerPoint</Application>
  <PresentationFormat>On-screen Show (4:3)</PresentationFormat>
  <Paragraphs>76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Sponge 1</vt:lpstr>
      <vt:lpstr>Slide 2</vt:lpstr>
      <vt:lpstr>Slide 3</vt:lpstr>
      <vt:lpstr>Slide 4</vt:lpstr>
      <vt:lpstr>Slide 5</vt:lpstr>
      <vt:lpstr>Slide 6</vt:lpstr>
      <vt:lpstr>Sponge # 2</vt:lpstr>
      <vt:lpstr>According to the Catholic Church and the United Nations: The Guatemalan Government</vt:lpstr>
      <vt:lpstr> “Genocide is the deliberate extermination of a racial, religious or ethnic group” (Chambers Dictionary)</vt:lpstr>
      <vt:lpstr>Slide 10</vt:lpstr>
      <vt:lpstr>Sponge # 3  EVERY HUMAN BEING</vt:lpstr>
      <vt:lpstr>Slide 12</vt:lpstr>
      <vt:lpstr>Sponge # 4</vt:lpstr>
      <vt:lpstr>Sponge # 4 examples</vt:lpstr>
      <vt:lpstr>Vocabulary</vt:lpstr>
      <vt:lpstr>Sponge #5</vt:lpstr>
      <vt:lpstr>Why study genocide?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Sponge 15</dc:title>
  <dc:creator> </dc:creator>
  <cp:lastModifiedBy> </cp:lastModifiedBy>
  <cp:revision>16</cp:revision>
  <dcterms:created xsi:type="dcterms:W3CDTF">2009-10-30T17:08:22Z</dcterms:created>
  <dcterms:modified xsi:type="dcterms:W3CDTF">2010-01-19T20:03:52Z</dcterms:modified>
</cp:coreProperties>
</file>