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60" r:id="rId3"/>
    <p:sldId id="259" r:id="rId4"/>
    <p:sldId id="265" r:id="rId5"/>
    <p:sldId id="263"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959CB5F-7533-441D-88C8-4CDA44D0632E}" type="datetimeFigureOut">
              <a:rPr lang="en-US" smtClean="0"/>
              <a:pPr/>
              <a:t>11/11/2009</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32B49583-9CE6-40F5-9264-9DB406FED2BE}"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59CB5F-7533-441D-88C8-4CDA44D0632E}" type="datetimeFigureOut">
              <a:rPr lang="en-US" smtClean="0"/>
              <a:pPr/>
              <a:t>11/11/2009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B49583-9CE6-40F5-9264-9DB406FED2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59CB5F-7533-441D-88C8-4CDA44D0632E}" type="datetimeFigureOut">
              <a:rPr lang="en-US" smtClean="0"/>
              <a:pPr/>
              <a:t>11/11/2009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B49583-9CE6-40F5-9264-9DB406FED2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59CB5F-7533-441D-88C8-4CDA44D0632E}" type="datetimeFigureOut">
              <a:rPr lang="en-US" smtClean="0"/>
              <a:pPr/>
              <a:t>11/11/2009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B49583-9CE6-40F5-9264-9DB406FED2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959CB5F-7533-441D-88C8-4CDA44D0632E}" type="datetimeFigureOut">
              <a:rPr lang="en-US" smtClean="0"/>
              <a:pPr/>
              <a:t>11/11/2009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2B49583-9CE6-40F5-9264-9DB406FED2BE}"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59CB5F-7533-441D-88C8-4CDA44D0632E}" type="datetimeFigureOut">
              <a:rPr lang="en-US" smtClean="0"/>
              <a:pPr/>
              <a:t>11/11/2009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B49583-9CE6-40F5-9264-9DB406FED2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959CB5F-7533-441D-88C8-4CDA44D0632E}" type="datetimeFigureOut">
              <a:rPr lang="en-US" smtClean="0"/>
              <a:pPr/>
              <a:t>11/11/2009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2B49583-9CE6-40F5-9264-9DB406FED2BE}"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959CB5F-7533-441D-88C8-4CDA44D0632E}" type="datetimeFigureOut">
              <a:rPr lang="en-US" smtClean="0"/>
              <a:pPr/>
              <a:t>11/11/2009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2B49583-9CE6-40F5-9264-9DB406FED2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959CB5F-7533-441D-88C8-4CDA44D0632E}" type="datetimeFigureOut">
              <a:rPr lang="en-US" smtClean="0"/>
              <a:pPr/>
              <a:t>11/11/2009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2B49583-9CE6-40F5-9264-9DB406FED2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59CB5F-7533-441D-88C8-4CDA44D0632E}" type="datetimeFigureOut">
              <a:rPr lang="en-US" smtClean="0"/>
              <a:pPr/>
              <a:t>11/11/2009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2B49583-9CE6-40F5-9264-9DB406FED2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4959CB5F-7533-441D-88C8-4CDA44D0632E}" type="datetimeFigureOut">
              <a:rPr lang="en-US" smtClean="0"/>
              <a:pPr/>
              <a:t>11/11/2009</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32B49583-9CE6-40F5-9264-9DB406FED2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959CB5F-7533-441D-88C8-4CDA44D0632E}" type="datetimeFigureOut">
              <a:rPr lang="en-US" smtClean="0"/>
              <a:pPr/>
              <a:t>11/11/2009</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2B49583-9CE6-40F5-9264-9DB406FED2B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3048000"/>
          </a:xfrm>
        </p:spPr>
        <p:txBody>
          <a:bodyPr>
            <a:normAutofit fontScale="90000"/>
          </a:bodyPr>
          <a:lstStyle/>
          <a:p>
            <a:pPr algn="l"/>
            <a:r>
              <a:rPr lang="en-US" sz="3400" dirty="0" smtClean="0"/>
              <a:t>Sponge 16:  Why does the artist place a swastika in the background of the panels that depict the plight of Jews in Hitler's Germany (p. 33)? Why, on page 125, is the road that </a:t>
            </a:r>
            <a:r>
              <a:rPr lang="en-US" sz="3400" dirty="0" err="1" smtClean="0"/>
              <a:t>Vladek</a:t>
            </a:r>
            <a:r>
              <a:rPr lang="en-US" sz="3400" dirty="0" smtClean="0"/>
              <a:t> and </a:t>
            </a:r>
            <a:r>
              <a:rPr lang="en-US" sz="3400" dirty="0" err="1" smtClean="0"/>
              <a:t>Anja</a:t>
            </a:r>
            <a:r>
              <a:rPr lang="en-US" sz="3400" dirty="0" smtClean="0"/>
              <a:t> travel on is also shaped like a swastika? What other symbolic devices does the author </a:t>
            </a:r>
            <a:r>
              <a:rPr lang="en-US" sz="3600" dirty="0" smtClean="0"/>
              <a:t>use?</a:t>
            </a:r>
            <a:endParaRPr lang="en-US" sz="3600" dirty="0"/>
          </a:p>
        </p:txBody>
      </p:sp>
      <p:pic>
        <p:nvPicPr>
          <p:cNvPr id="7" name="Content Placeholder 6" descr="maus4.jpg"/>
          <p:cNvPicPr>
            <a:picLocks noGrp="1" noChangeAspect="1"/>
          </p:cNvPicPr>
          <p:nvPr>
            <p:ph sz="half" idx="1"/>
          </p:nvPr>
        </p:nvPicPr>
        <p:blipFill>
          <a:blip r:embed="rId2"/>
          <a:stretch>
            <a:fillRect/>
          </a:stretch>
        </p:blipFill>
        <p:spPr>
          <a:xfrm>
            <a:off x="762000" y="3581400"/>
            <a:ext cx="2924175" cy="3000375"/>
          </a:xfrm>
        </p:spPr>
      </p:pic>
      <p:pic>
        <p:nvPicPr>
          <p:cNvPr id="8" name="Content Placeholder 7" descr="maus1_p33.jpg"/>
          <p:cNvPicPr>
            <a:picLocks noGrp="1" noChangeAspect="1"/>
          </p:cNvPicPr>
          <p:nvPr>
            <p:ph sz="half" idx="2"/>
          </p:nvPr>
        </p:nvPicPr>
        <p:blipFill>
          <a:blip r:embed="rId3"/>
          <a:stretch>
            <a:fillRect/>
          </a:stretch>
        </p:blipFill>
        <p:spPr>
          <a:xfrm>
            <a:off x="6172200" y="3048000"/>
            <a:ext cx="2566416" cy="36576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Sponge 17</a:t>
            </a:r>
            <a:endParaRPr lang="en-US" dirty="0"/>
          </a:p>
        </p:txBody>
      </p:sp>
      <p:sp>
        <p:nvSpPr>
          <p:cNvPr id="8" name="Content Placeholder 7"/>
          <p:cNvSpPr>
            <a:spLocks noGrp="1"/>
          </p:cNvSpPr>
          <p:nvPr>
            <p:ph idx="4294967295"/>
          </p:nvPr>
        </p:nvSpPr>
        <p:spPr>
          <a:xfrm>
            <a:off x="457200" y="1784350"/>
            <a:ext cx="8686800" cy="4572000"/>
          </a:xfrm>
        </p:spPr>
        <p:txBody>
          <a:bodyPr>
            <a:noAutofit/>
          </a:bodyPr>
          <a:lstStyle/>
          <a:p>
            <a:r>
              <a:rPr lang="en-US" sz="6000" dirty="0" smtClean="0"/>
              <a:t>What have you learned so far about the treatment of the Jewish people at the beginning of world War II?</a:t>
            </a:r>
            <a:endParaRPr lang="en-US" sz="6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Vocabulary</a:t>
            </a:r>
            <a:endParaRPr lang="en-US" sz="3600" dirty="0"/>
          </a:p>
        </p:txBody>
      </p:sp>
      <p:sp>
        <p:nvSpPr>
          <p:cNvPr id="3" name="Content Placeholder 2"/>
          <p:cNvSpPr>
            <a:spLocks noGrp="1"/>
          </p:cNvSpPr>
          <p:nvPr>
            <p:ph sz="half" idx="1"/>
          </p:nvPr>
        </p:nvSpPr>
        <p:spPr>
          <a:xfrm>
            <a:off x="0" y="1219200"/>
            <a:ext cx="4502944" cy="5638799"/>
          </a:xfrm>
        </p:spPr>
        <p:txBody>
          <a:bodyPr/>
          <a:lstStyle/>
          <a:p>
            <a:r>
              <a:rPr lang="en-US" sz="6000" dirty="0" smtClean="0"/>
              <a:t>Diplomatic</a:t>
            </a:r>
          </a:p>
          <a:p>
            <a:r>
              <a:rPr lang="en-US" sz="6000" dirty="0" smtClean="0"/>
              <a:t>Taunt</a:t>
            </a:r>
          </a:p>
          <a:p>
            <a:r>
              <a:rPr lang="en-US" sz="6000" dirty="0" smtClean="0"/>
              <a:t>Jester</a:t>
            </a:r>
          </a:p>
          <a:p>
            <a:r>
              <a:rPr lang="en-US" sz="6000" dirty="0" smtClean="0"/>
              <a:t>Obsolete</a:t>
            </a:r>
          </a:p>
          <a:p>
            <a:endParaRPr lang="en-US" dirty="0"/>
          </a:p>
        </p:txBody>
      </p:sp>
      <p:sp>
        <p:nvSpPr>
          <p:cNvPr id="5" name="Content Placeholder 4"/>
          <p:cNvSpPr>
            <a:spLocks noGrp="1"/>
          </p:cNvSpPr>
          <p:nvPr>
            <p:ph sz="half" idx="2"/>
          </p:nvPr>
        </p:nvSpPr>
        <p:spPr>
          <a:xfrm>
            <a:off x="5943600" y="1770501"/>
            <a:ext cx="2750344" cy="4525963"/>
          </a:xfrm>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14400"/>
          </a:xfrm>
        </p:spPr>
        <p:txBody>
          <a:bodyPr/>
          <a:lstStyle/>
          <a:p>
            <a:r>
              <a:rPr lang="en-US" dirty="0" smtClean="0"/>
              <a:t>Sponge 18</a:t>
            </a:r>
            <a:endParaRPr lang="en-US" dirty="0"/>
          </a:p>
        </p:txBody>
      </p:sp>
      <p:sp>
        <p:nvSpPr>
          <p:cNvPr id="3" name="Content Placeholder 2"/>
          <p:cNvSpPr>
            <a:spLocks noGrp="1"/>
          </p:cNvSpPr>
          <p:nvPr>
            <p:ph idx="1"/>
          </p:nvPr>
        </p:nvSpPr>
        <p:spPr>
          <a:xfrm>
            <a:off x="0" y="838200"/>
            <a:ext cx="9144000" cy="6019800"/>
          </a:xfrm>
        </p:spPr>
        <p:txBody>
          <a:bodyPr>
            <a:noAutofit/>
          </a:bodyPr>
          <a:lstStyle/>
          <a:p>
            <a:r>
              <a:rPr lang="en-US" sz="4000" dirty="0" smtClean="0"/>
              <a:t>While most Germans disapproved of anti-Jewish violence; dislike of Jews, extended far beyond the Nazi Party faithful. Most Germans at least </a:t>
            </a:r>
            <a:r>
              <a:rPr lang="en-US" sz="4000" i="1" dirty="0" smtClean="0"/>
              <a:t>passively accepted discrimination against Jews.</a:t>
            </a:r>
          </a:p>
          <a:p>
            <a:r>
              <a:rPr lang="en-US" sz="4000" i="1" dirty="0" smtClean="0"/>
              <a:t>Do you think that we passively accept discrimination against people today?  Who are some of the groups who suffer passive discrimination today in Guatemala?</a:t>
            </a:r>
            <a:endParaRPr lang="en-US" sz="4000"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763000" cy="1426464"/>
          </a:xfrm>
        </p:spPr>
        <p:txBody>
          <a:bodyPr/>
          <a:lstStyle/>
          <a:p>
            <a:r>
              <a:rPr lang="en-US" dirty="0" smtClean="0"/>
              <a:t>Sponge 19 </a:t>
            </a:r>
            <a:r>
              <a:rPr lang="en-US" sz="3200" dirty="0" smtClean="0"/>
              <a:t>Who </a:t>
            </a:r>
            <a:r>
              <a:rPr lang="en-US" sz="3200" dirty="0" smtClean="0"/>
              <a:t>would do such a thing?</a:t>
            </a:r>
            <a:endParaRPr lang="en-US" sz="3200" dirty="0"/>
          </a:p>
        </p:txBody>
      </p:sp>
      <p:sp>
        <p:nvSpPr>
          <p:cNvPr id="3" name="Content Placeholder 2"/>
          <p:cNvSpPr>
            <a:spLocks noGrp="1"/>
          </p:cNvSpPr>
          <p:nvPr>
            <p:ph idx="1"/>
          </p:nvPr>
        </p:nvSpPr>
        <p:spPr>
          <a:xfrm>
            <a:off x="152400" y="990600"/>
            <a:ext cx="8991600" cy="5715000"/>
          </a:xfrm>
        </p:spPr>
        <p:txBody>
          <a:bodyPr>
            <a:noAutofit/>
          </a:bodyPr>
          <a:lstStyle/>
          <a:p>
            <a:r>
              <a:rPr lang="en-US" sz="3400" dirty="0" smtClean="0"/>
              <a:t>Children were </a:t>
            </a:r>
            <a:r>
              <a:rPr lang="en-US" sz="3400" dirty="0" smtClean="0"/>
              <a:t> </a:t>
            </a:r>
            <a:r>
              <a:rPr lang="en-US" sz="3400" dirty="0" smtClean="0"/>
              <a:t>beaten against walls, or thrown alive into pits where the bodies of adults were later thrown; they were also tortured and raped. Victims of all ages often had their limbs amputated, </a:t>
            </a:r>
            <a:r>
              <a:rPr lang="en-US" sz="3400" dirty="0" smtClean="0"/>
              <a:t>and </a:t>
            </a:r>
            <a:r>
              <a:rPr lang="en-US" sz="3400" dirty="0" smtClean="0"/>
              <a:t>left to die slowly. Others were doused in petrol and set alight, or disemboweled while still alive. Yet others were shot repeatedly, or tortured and shut up alone to die in pain. The wombs of pregnant women were cut open. Women were routinely raped while being tortured. </a:t>
            </a:r>
            <a:endParaRPr lang="en-US" sz="3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426464"/>
          </a:xfrm>
        </p:spPr>
        <p:txBody>
          <a:bodyPr/>
          <a:lstStyle/>
          <a:p>
            <a:pPr algn="ctr"/>
            <a:r>
              <a:rPr lang="en-US" dirty="0" smtClean="0"/>
              <a:t>According to the Catholic Church and the United Nations:</a:t>
            </a:r>
            <a:br>
              <a:rPr lang="en-US" dirty="0" smtClean="0"/>
            </a:br>
            <a:r>
              <a:rPr lang="en-US" dirty="0" smtClean="0"/>
              <a:t>The Guatemalan Government</a:t>
            </a:r>
            <a:endParaRPr lang="en-US" dirty="0"/>
          </a:p>
        </p:txBody>
      </p:sp>
      <p:pic>
        <p:nvPicPr>
          <p:cNvPr id="8" name="Content Placeholder 7" descr="gerardi.jpg"/>
          <p:cNvPicPr>
            <a:picLocks noGrp="1" noChangeAspect="1"/>
          </p:cNvPicPr>
          <p:nvPr>
            <p:ph sz="half" idx="1"/>
          </p:nvPr>
        </p:nvPicPr>
        <p:blipFill>
          <a:blip r:embed="rId2"/>
          <a:stretch>
            <a:fillRect/>
          </a:stretch>
        </p:blipFill>
        <p:spPr>
          <a:xfrm>
            <a:off x="534924" y="2133600"/>
            <a:ext cx="3141726" cy="4724400"/>
          </a:xfrm>
        </p:spPr>
      </p:pic>
      <p:pic>
        <p:nvPicPr>
          <p:cNvPr id="7" name="Content Placeholder 6" descr="QuietGenocide.jpg"/>
          <p:cNvPicPr>
            <a:picLocks noGrp="1" noChangeAspect="1"/>
          </p:cNvPicPr>
          <p:nvPr>
            <p:ph sz="half" idx="2"/>
          </p:nvPr>
        </p:nvPicPr>
        <p:blipFill>
          <a:blip r:embed="rId3"/>
          <a:srcRect l="13076" t="8418" r="4105" b="7401"/>
          <a:stretch>
            <a:fillRect/>
          </a:stretch>
        </p:blipFill>
        <p:spPr>
          <a:xfrm>
            <a:off x="4953000" y="2145632"/>
            <a:ext cx="3581400" cy="4712368"/>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8276</TotalTime>
  <Words>258</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Metro</vt:lpstr>
      <vt:lpstr>Sponge 16:  Why does the artist place a swastika in the background of the panels that depict the plight of Jews in Hitler's Germany (p. 33)? Why, on page 125, is the road that Vladek and Anja travel on is also shaped like a swastika? What other symbolic devices does the author use?</vt:lpstr>
      <vt:lpstr>Sponge 17</vt:lpstr>
      <vt:lpstr>Vocabulary</vt:lpstr>
      <vt:lpstr>Sponge 18</vt:lpstr>
      <vt:lpstr>Sponge 19 Who would do such a thing?</vt:lpstr>
      <vt:lpstr>According to the Catholic Church and the United Nations: The Guatemalan Government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Sponge 15</dc:title>
  <dc:creator> </dc:creator>
  <cp:lastModifiedBy> </cp:lastModifiedBy>
  <cp:revision>7</cp:revision>
  <dcterms:created xsi:type="dcterms:W3CDTF">2009-10-30T17:08:22Z</dcterms:created>
  <dcterms:modified xsi:type="dcterms:W3CDTF">2009-11-11T17:44:22Z</dcterms:modified>
</cp:coreProperties>
</file>